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0"/>
  </p:notesMasterIdLst>
  <p:sldIdLst>
    <p:sldId id="293" r:id="rId2"/>
    <p:sldId id="287" r:id="rId3"/>
    <p:sldId id="292" r:id="rId4"/>
    <p:sldId id="258" r:id="rId5"/>
    <p:sldId id="260" r:id="rId6"/>
    <p:sldId id="259" r:id="rId7"/>
    <p:sldId id="271" r:id="rId8"/>
    <p:sldId id="291" r:id="rId9"/>
    <p:sldId id="274" r:id="rId10"/>
    <p:sldId id="270" r:id="rId11"/>
    <p:sldId id="273" r:id="rId12"/>
    <p:sldId id="275" r:id="rId13"/>
    <p:sldId id="277" r:id="rId14"/>
    <p:sldId id="285" r:id="rId15"/>
    <p:sldId id="261" r:id="rId16"/>
    <p:sldId id="262" r:id="rId17"/>
    <p:sldId id="286" r:id="rId18"/>
    <p:sldId id="288" r:id="rId19"/>
    <p:sldId id="289" r:id="rId20"/>
    <p:sldId id="295" r:id="rId21"/>
    <p:sldId id="264" r:id="rId22"/>
    <p:sldId id="266" r:id="rId23"/>
    <p:sldId id="267" r:id="rId24"/>
    <p:sldId id="268" r:id="rId25"/>
    <p:sldId id="269" r:id="rId26"/>
    <p:sldId id="290" r:id="rId27"/>
    <p:sldId id="283" r:id="rId28"/>
    <p:sldId id="294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60"/>
  </p:normalViewPr>
  <p:slideViewPr>
    <p:cSldViewPr snapToGrid="0">
      <p:cViewPr varScale="1">
        <p:scale>
          <a:sx n="79" d="100"/>
          <a:sy n="79" d="100"/>
        </p:scale>
        <p:origin x="8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.png"/><Relationship Id="rId1" Type="http://schemas.openxmlformats.org/officeDocument/2006/relationships/image" Target="../media/image26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 err="1"/>
            <a:t>Impement</a:t>
          </a:r>
          <a:r>
            <a:rPr lang="de-DE" dirty="0"/>
            <a:t>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𝑔(𝑥,𝑦)≤𝑡@255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 err="1"/>
            <a:t>Propject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E4D122A1-45C5-467E-9197-35C7AD839D21}">
      <dgm:prSet phldrT="[Text]"/>
      <dgm:spPr/>
      <dgm:t>
        <a:bodyPr/>
        <a:lstStyle/>
        <a:p>
          <a:r>
            <a:rPr lang="de-DE" dirty="0"/>
            <a:t>Test </a:t>
          </a:r>
          <a:r>
            <a:rPr lang="de-DE" dirty="0" err="1"/>
            <a:t>it</a:t>
          </a:r>
          <a:r>
            <a:rPr lang="de-DE" dirty="0"/>
            <a:t> on </a:t>
          </a:r>
          <a:r>
            <a:rPr lang="de-DE" dirty="0" err="1"/>
            <a:t>data</a:t>
          </a:r>
          <a:r>
            <a:rPr lang="de-DE" dirty="0"/>
            <a:t> </a:t>
          </a:r>
        </a:p>
      </dgm:t>
    </dgm:pt>
    <dgm:pt modelId="{7127225E-917C-4FEE-81A3-3586FBE3E7C1}" type="parTrans" cxnId="{865072CC-D38E-43E9-88B9-B91E16614B8C}">
      <dgm:prSet/>
      <dgm:spPr/>
      <dgm:t>
        <a:bodyPr/>
        <a:lstStyle/>
        <a:p>
          <a:endParaRPr lang="de-DE"/>
        </a:p>
      </dgm:t>
    </dgm:pt>
    <dgm:pt modelId="{6BB89FB4-62C1-45FC-A734-54F5203E4F16}" type="sibTrans" cxnId="{865072CC-D38E-43E9-88B9-B91E16614B8C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865072CC-D38E-43E9-88B9-B91E16614B8C}" srcId="{C21084C5-E8E8-4127-B79C-A7023AA35F76}" destId="{E4D122A1-45C5-467E-9197-35C7AD839D21}" srcOrd="1" destOrd="0" parTransId="{7127225E-917C-4FEE-81A3-3586FBE3E7C1}" sibTransId="{6BB89FB4-62C1-45FC-A734-54F5203E4F16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B59CD8DC-27E6-49A4-8A6B-2A2883DBF5EC}" type="presOf" srcId="{E4D122A1-45C5-467E-9197-35C7AD839D21}" destId="{9AE143BF-F0A9-4111-B760-06125E4B4246}" srcOrd="0" destOrd="1" presId="urn:microsoft.com/office/officeart/2005/8/layout/chevron2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histogram</a:t>
          </a:r>
          <a:r>
            <a:rPr lang="de-DE" sz="1600" kern="1200" dirty="0"/>
            <a:t>, P(i)</a:t>
          </a:r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Propject</a:t>
          </a:r>
          <a:r>
            <a:rPr lang="de-DE" sz="1500" kern="1200" dirty="0"/>
            <a:t>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Test </a:t>
          </a:r>
          <a:r>
            <a:rPr lang="de-DE" sz="2700" kern="1200" dirty="0" err="1"/>
            <a:t>it</a:t>
          </a:r>
          <a:r>
            <a:rPr lang="de-DE" sz="2700" kern="1200" dirty="0"/>
            <a:t> on </a:t>
          </a:r>
          <a:r>
            <a:rPr lang="de-DE" sz="2700" kern="1200" dirty="0" err="1"/>
            <a:t>data</a:t>
          </a:r>
          <a:r>
            <a:rPr lang="de-DE" sz="2700" kern="1200" dirty="0"/>
            <a:t> 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 err="1"/>
            <a:t>Impement</a:t>
          </a:r>
          <a:r>
            <a:rPr lang="de-DE" sz="2300" kern="1200" dirty="0"/>
            <a:t>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13.05.2022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40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7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6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9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8.png"/><Relationship Id="rId17" Type="http://schemas.openxmlformats.org/officeDocument/2006/relationships/image" Target="../media/image51.svg"/><Relationship Id="rId2" Type="http://schemas.openxmlformats.org/officeDocument/2006/relationships/image" Target="../media/image45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8.xml"/><Relationship Id="rId15" Type="http://schemas.openxmlformats.org/officeDocument/2006/relationships/image" Target="../media/image27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62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0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8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7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6" y="2539781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746240" y="278257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calss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132726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Optimisation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4F90C-CE64-FB4B-2D66-570D0C2D7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/>
                </a:solidFill>
              </a:rPr>
              <a:t>Dice Score Coefficient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1B1E9B-BF76-46CA-46EA-825F8E9E4019}"/>
              </a:ext>
            </a:extLst>
          </p:cNvPr>
          <p:cNvSpPr/>
          <p:nvPr/>
        </p:nvSpPr>
        <p:spPr>
          <a:xfrm>
            <a:off x="8335140" y="833120"/>
            <a:ext cx="3608850" cy="47016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dirty="0"/>
              <a:t>Kurzerklaerung was TP, FP usw ist also</a:t>
            </a:r>
          </a:p>
          <a:p>
            <a:pPr algn="ctr"/>
            <a:r>
              <a:rPr lang="lv-LV" dirty="0"/>
              <a:t>gt = ground truth; pt = post tresholding</a:t>
            </a:r>
          </a:p>
          <a:p>
            <a:r>
              <a:rPr lang="lv-LV" dirty="0"/>
              <a:t>TP : Both pixels white</a:t>
            </a:r>
          </a:p>
          <a:p>
            <a:r>
              <a:rPr lang="lv-LV" dirty="0"/>
              <a:t>FP : gt pixel black, pt pixel white</a:t>
            </a:r>
          </a:p>
          <a:p>
            <a:r>
              <a:rPr lang="lv-LV" dirty="0"/>
              <a:t>TN : both pixels black</a:t>
            </a:r>
          </a:p>
          <a:p>
            <a:r>
              <a:rPr lang="lv-LV" dirty="0"/>
              <a:t>FN : gt pixel white, pt pixel black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E798AF-A854-2C41-E0E3-342D3454FBA9}"/>
              </a:ext>
            </a:extLst>
          </p:cNvPr>
          <p:cNvSpPr txBox="1"/>
          <p:nvPr/>
        </p:nvSpPr>
        <p:spPr>
          <a:xfrm>
            <a:off x="927389" y="5002084"/>
            <a:ext cx="357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Tresholding using online tool </a:t>
            </a:r>
          </a:p>
          <a:p>
            <a:r>
              <a:rPr lang="lv-LV" dirty="0"/>
              <a:t>(</a:t>
            </a:r>
            <a:r>
              <a:rPr lang="en-US" dirty="0"/>
              <a:t> </a:t>
            </a:r>
            <a:r>
              <a:rPr lang="lv-LV" dirty="0"/>
              <a:t>imageonline.co)</a:t>
            </a:r>
            <a:endParaRPr lang="en-US" dirty="0"/>
          </a:p>
        </p:txBody>
      </p:sp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52B2E21B-275B-BD5E-6FBF-4B8CD180C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58" y="2472872"/>
            <a:ext cx="3180397" cy="2423160"/>
          </a:xfrm>
          <a:prstGeom prst="rect">
            <a:avLst/>
          </a:prstGeom>
        </p:spPr>
      </p:pic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D4AEB0C3-95B7-F7E2-D7A2-07DAED27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97" y="2472872"/>
            <a:ext cx="3180397" cy="24231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56A7A5-0F00-B257-3640-6123C222FCE3}"/>
              </a:ext>
            </a:extLst>
          </p:cNvPr>
          <p:cNvSpPr txBox="1"/>
          <p:nvPr/>
        </p:nvSpPr>
        <p:spPr>
          <a:xfrm>
            <a:off x="4494332" y="5056561"/>
            <a:ext cx="318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Ground truth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99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/>
                </a:solidFill>
              </a:rPr>
              <a:t>Dice Score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640476" y="2190321"/>
            <a:ext cx="2402270" cy="162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6673174" y="4258661"/>
            <a:ext cx="57762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28" y="2153406"/>
            <a:ext cx="2402270" cy="16775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26" y="2243546"/>
            <a:ext cx="4349915" cy="3309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7251147" y="5553506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Brightness</a:t>
            </a:r>
            <a:r>
              <a:rPr lang="de-DE" sz="16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Reflection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227579"/>
            <a:ext cx="4592422" cy="3287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470826" y="4066162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352818" y="3985098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0055757"/>
              </p:ext>
            </p:extLst>
          </p:nvPr>
        </p:nvGraphicFramePr>
        <p:xfrm>
          <a:off x="980388" y="2108198"/>
          <a:ext cx="10294070" cy="380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7035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147035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two</a:t>
                      </a:r>
                      <a:r>
                        <a:rPr lang="de-DE" dirty="0"/>
                        <a:t>-level-Otsu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46" y="2119085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1190446" y="2119085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1190446" y="3102428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1190446" y="409665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1190446" y="506990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04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7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-0.0006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543509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74792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Strucuture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CFAB71-505F-4CC6-830F-B979EB2DD3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75561"/>
            <a:ext cx="12192000" cy="440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Bild wo man </a:t>
            </a:r>
            <a:r>
              <a:rPr lang="de-DE" dirty="0" err="1"/>
              <a:t>reflections</a:t>
            </a:r>
            <a:r>
              <a:rPr lang="de-DE" dirty="0"/>
              <a:t> sieht…</a:t>
            </a:r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624802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18FB6F-F10E-4F48-BA1C-EE659A1EE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604975-AE40-4BC8-ACDA-5E5F2673A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A4B00E-A851-40D2-AE8E-C94E96871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075AAE-4F8A-42E9-ADDF-35A56B1927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985020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3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3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GOWT1 – stem cell line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Cervix 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5753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ABA90E-C26B-405D-1B8C-177B081FF9BB}"/>
              </a:ext>
            </a:extLst>
          </p:cNvPr>
          <p:cNvSpPr txBox="1"/>
          <p:nvPr/>
        </p:nvSpPr>
        <p:spPr>
          <a:xfrm>
            <a:off x="2453176" y="739212"/>
            <a:ext cx="185675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0FE4E-49EA-16A4-D9B6-3AE577ACD123}"/>
              </a:ext>
            </a:extLst>
          </p:cNvPr>
          <p:cNvSpPr txBox="1"/>
          <p:nvPr/>
        </p:nvSpPr>
        <p:spPr>
          <a:xfrm>
            <a:off x="7545335" y="739212"/>
            <a:ext cx="391758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4300" dirty="0"/>
              <a:t> </a:t>
            </a:r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38315-5430-8660-D095-AB4AA3A9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40" y="1774323"/>
            <a:ext cx="4832541" cy="3685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66ED2-429C-C30E-DA28-6E053DDD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662" y="1774323"/>
            <a:ext cx="4796255" cy="36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55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650</Words>
  <Application>Microsoft Office PowerPoint</Application>
  <PresentationFormat>Widescreen</PresentationFormat>
  <Paragraphs>196</Paragraphs>
  <Slides>28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Avenir Next LT Pro</vt:lpstr>
      <vt:lpstr>Avenir Next LT Pro Light</vt:lpstr>
      <vt:lpstr>Calibri</vt:lpstr>
      <vt:lpstr>Cambria Math</vt:lpstr>
      <vt:lpstr>Quicksand</vt:lpstr>
      <vt:lpstr>Wingdings</vt:lpstr>
      <vt:lpstr>RetrospectVTI</vt:lpstr>
      <vt:lpstr>Cell Nuclei Segmentation  </vt:lpstr>
      <vt:lpstr>PowerPoint Presentation</vt:lpstr>
      <vt:lpstr>Overview </vt:lpstr>
      <vt:lpstr> N2DH-GOWT1 Cell type: embryonic stem cells | Organism: Mouse (Mus musculus)  </vt:lpstr>
      <vt:lpstr> NIH3T3 Cell type: Embryonic fibroblast cells | Organism: Mouse (Mus musculus) </vt:lpstr>
      <vt:lpstr> N2DL-HeLa Cell type: Cervix carcinoma cells | organism: human (Homo sapiens)  </vt:lpstr>
      <vt:lpstr>PowerPoint Presentation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Optimisation algorithm – Dice score</vt:lpstr>
      <vt:lpstr>Dice Score Coefficient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 Presentation</vt:lpstr>
      <vt:lpstr>Team</vt:lpstr>
      <vt:lpstr>Extra slides</vt:lpstr>
      <vt:lpstr>Challenges: N2DL-HeLa </vt:lpstr>
      <vt:lpstr>Dice score - Issues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helen jade</cp:lastModifiedBy>
  <cp:revision>25</cp:revision>
  <dcterms:created xsi:type="dcterms:W3CDTF">2022-05-12T18:05:34Z</dcterms:created>
  <dcterms:modified xsi:type="dcterms:W3CDTF">2022-05-13T12:27:41Z</dcterms:modified>
</cp:coreProperties>
</file>